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ebas Neue Bold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aleway" panose="020B0604020202020204" charset="0"/>
      <p:regular r:id="rId14"/>
    </p:embeddedFont>
    <p:embeddedFont>
      <p:font typeface="Raleway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est%20Penghitungan%20Performance%20dan%20Analysis%20(HR%20Analyst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est%20Penghitungan%20Performance%20dan%20Analysis%20(HR%20Analyst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est%20Penghitungan%20Performance%20dan%20Analysis%20(HR%20Analyst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est%20Penghitungan%20Performance%20dan%20Analysis%20(HR%20Analyst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Test%20Penghitungan%20Performance%20dan%20Analysis%20(HR%20Analyst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 Penghitungan Performance dan Analysis (HR Analyst).xlsx]Pivot!PivotTable1</c:name>
    <c:fmtId val="22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9.7859346068404449E-2"/>
              <c:y val="5.787422469220789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0.15657495370944716"/>
              <c:y val="-4.451863437862155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6.8501542247883213E-2"/>
              <c:y val="4.451863437862144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0.15657495370944716"/>
              <c:y val="-4.451863437862155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9.7859346068404449E-2"/>
              <c:y val="5.787422469220789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6.8501542247883213E-2"/>
              <c:y val="4.451863437862144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0.15657495370944716"/>
              <c:y val="-4.451863437862155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9.7859346068404449E-2"/>
              <c:y val="5.787422469220789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6.8501542247883213E-2"/>
              <c:y val="4.451863437862144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rgbClr val="FF0000"/>
            </a:solidFill>
            <a:round/>
          </a:ln>
          <a:effectLst/>
        </c:spPr>
        <c:marker>
          <c:symbol val="circle"/>
          <c:size val="5"/>
          <c:spPr>
            <a:solidFill>
              <a:srgbClr val="FF0000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7569258603724355"/>
          <c:y val="6.302378387358934E-2"/>
          <c:w val="0.67577922674600366"/>
          <c:h val="0.83370071451174799"/>
        </c:manualLayout>
      </c:layout>
      <c:lineChart>
        <c:grouping val="standard"/>
        <c:varyColors val="0"/>
        <c:ser>
          <c:idx val="0"/>
          <c:order val="0"/>
          <c:tx>
            <c:strRef>
              <c:f>Pivot!$B$3</c:f>
              <c:strCache>
                <c:ptCount val="1"/>
                <c:pt idx="0">
                  <c:v>Actual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Pt>
            <c:idx val="0"/>
            <c:marker>
              <c:symbol val="diamond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1F9-44C7-AE26-73D0BC53739E}"/>
              </c:ext>
            </c:extLst>
          </c:dPt>
          <c:dPt>
            <c:idx val="1"/>
            <c:marker>
              <c:symbol val="diamond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1F9-44C7-AE26-73D0BC53739E}"/>
              </c:ext>
            </c:extLst>
          </c:dPt>
          <c:dPt>
            <c:idx val="2"/>
            <c:marker>
              <c:symbol val="diamond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31F9-44C7-AE26-73D0BC53739E}"/>
              </c:ext>
            </c:extLst>
          </c:dPt>
          <c:dPt>
            <c:idx val="3"/>
            <c:marker>
              <c:symbol val="diamond"/>
              <c:size val="6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  <a:round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31F9-44C7-AE26-73D0BC53739E}"/>
              </c:ext>
            </c:extLst>
          </c:dPt>
          <c:dLbls>
            <c:dLbl>
              <c:idx val="1"/>
              <c:layout>
                <c:manualLayout>
                  <c:x val="-0.15657495370944716"/>
                  <c:y val="-4.45186343786215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1F9-44C7-AE26-73D0BC53739E}"/>
                </c:ext>
              </c:extLst>
            </c:dLbl>
            <c:dLbl>
              <c:idx val="2"/>
              <c:layout>
                <c:manualLayout>
                  <c:x val="-9.7859346068404449E-2"/>
                  <c:y val="5.78742246922078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1F9-44C7-AE26-73D0BC53739E}"/>
                </c:ext>
              </c:extLst>
            </c:dLbl>
            <c:dLbl>
              <c:idx val="3"/>
              <c:layout>
                <c:manualLayout>
                  <c:x val="-6.8501542247883213E-2"/>
                  <c:y val="4.45186343786214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1F9-44C7-AE26-73D0BC5373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Pivot!$A$4:$A$10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Pivot!$B$4:$B$10</c:f>
              <c:numCache>
                <c:formatCode>_(* #,##0_);_(* \(#,##0\);_(* "-"??_);_(@_)</c:formatCode>
                <c:ptCount val="6"/>
                <c:pt idx="0">
                  <c:v>54509074868</c:v>
                </c:pt>
                <c:pt idx="1">
                  <c:v>60272210242</c:v>
                </c:pt>
                <c:pt idx="2">
                  <c:v>59549457853</c:v>
                </c:pt>
                <c:pt idx="3">
                  <c:v>57853782352</c:v>
                </c:pt>
                <c:pt idx="4">
                  <c:v>55321817726</c:v>
                </c:pt>
                <c:pt idx="5">
                  <c:v>54226582481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31F9-44C7-AE26-73D0BC53739E}"/>
            </c:ext>
          </c:extLst>
        </c:ser>
        <c:ser>
          <c:idx val="1"/>
          <c:order val="1"/>
          <c:tx>
            <c:strRef>
              <c:f>Pivot!$C$3</c:f>
              <c:strCache>
                <c:ptCount val="1"/>
                <c:pt idx="0">
                  <c:v>Target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Pivot!$A$4:$A$10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Pivot!$C$4:$C$10</c:f>
              <c:numCache>
                <c:formatCode>_(* #,##0_);_(* \(#,##0\);_(* "-"??_);_(@_)</c:formatCode>
                <c:ptCount val="6"/>
                <c:pt idx="0">
                  <c:v>64333317482</c:v>
                </c:pt>
                <c:pt idx="1">
                  <c:v>63154931738</c:v>
                </c:pt>
                <c:pt idx="2">
                  <c:v>62038575977</c:v>
                </c:pt>
                <c:pt idx="3">
                  <c:v>60478906267</c:v>
                </c:pt>
                <c:pt idx="4">
                  <c:v>58686810404</c:v>
                </c:pt>
                <c:pt idx="5">
                  <c:v>57433126867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31F9-44C7-AE26-73D0BC5373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1232415"/>
        <c:axId val="841236991"/>
      </c:lineChart>
      <c:catAx>
        <c:axId val="8412324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1236991"/>
        <c:crosses val="autoZero"/>
        <c:auto val="1"/>
        <c:lblAlgn val="ctr"/>
        <c:lblOffset val="100"/>
        <c:noMultiLvlLbl val="0"/>
      </c:catAx>
      <c:valAx>
        <c:axId val="841236991"/>
        <c:scaling>
          <c:orientation val="minMax"/>
        </c:scaling>
        <c:delete val="0"/>
        <c:axPos val="l"/>
        <c:numFmt formatCode="_(* #,##0_);_(* \(#,##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1232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938194502770503"/>
          <c:y val="0.82129028322965514"/>
          <c:w val="0.1409242234536888"/>
          <c:h val="0.150251442649132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 Penghitungan Performance dan Analysis (HR Analyst).xlsx]Pivot!PivotTable3</c:name>
    <c:fmtId val="41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-4.4660588779438924E-2"/>
              <c:y val="-0.1107561235356762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4.7011146083619877E-3"/>
              <c:y val="-8.945686900958464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0"/>
              <c:y val="-5.537806176783812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0.10107396407978272"/>
              <c:y val="3.4078807241746459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0.10577507868814472"/>
              <c:y val="-1.2779552715654991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-5.1712260691981864E-2"/>
              <c:y val="0.123535676251331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8.4620062950515773E-2"/>
              <c:y val="-7.2417465388711397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4.7011146083619913E-2"/>
              <c:y val="8.9456869009584661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6.1114489908705834E-2"/>
              <c:y val="0.19169329073482413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4.701114608361983E-2"/>
              <c:y val="0.31096911608093719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7.9918948342153615E-2"/>
              <c:y val="6.3897763578274758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3.7608916866895901E-2"/>
              <c:y val="9.3716719914802987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8.4620062950515773E-2"/>
              <c:y val="-7.2417465388711397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4.7011146083619913E-2"/>
              <c:y val="8.9456869009584661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4.701114608361983E-2"/>
              <c:y val="0.31096911608093719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6.1114489908705834E-2"/>
              <c:y val="0.19169329073482413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3.7608916866895901E-2"/>
              <c:y val="9.3716719914802987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7.9918948342153615E-2"/>
              <c:y val="6.3897763578274758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-5.1712260691981864E-2"/>
              <c:y val="0.123535676251331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-4.4660588779438924E-2"/>
              <c:y val="-0.1107561235356762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4.7011146083619877E-3"/>
              <c:y val="-8.945686900958464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0"/>
              <c:y val="-5.537806176783812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0.10577507868814472"/>
              <c:y val="-1.2779552715654991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0.10107396407978272"/>
              <c:y val="3.4078807241746459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8.4620062950515773E-2"/>
              <c:y val="-7.2417465388711397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4.7011146083619913E-2"/>
              <c:y val="8.9456869009584661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4.701114608361983E-2"/>
              <c:y val="0.31096911608093719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6.1114489908705834E-2"/>
              <c:y val="0.19169329073482413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-3.7608916866895901E-2"/>
              <c:y val="9.3716719914802987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layout>
            <c:manualLayout>
              <c:x val="7.9918948342153615E-2"/>
              <c:y val="6.3897763578274758E-2"/>
            </c:manualLayout>
          </c:layout>
          <c:spPr>
            <a:solidFill>
              <a:srgbClr val="4472C4">
                <a:lumMod val="60000"/>
                <a:lumOff val="40000"/>
              </a:srgbClr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-5.1712260691981864E-2"/>
              <c:y val="0.123535676251331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-4.4660588779438924E-2"/>
              <c:y val="-0.11075612353567627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4.7011146083619877E-3"/>
              <c:y val="-8.945686900958464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0"/>
              <c:y val="-5.5378061767838126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0.10577507868814472"/>
              <c:y val="-1.2779552715654991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layout>
            <c:manualLayout>
              <c:x val="0.10107396407978272"/>
              <c:y val="3.4078807241746459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Pivot!$L$2</c:f>
              <c:strCache>
                <c:ptCount val="1"/>
                <c:pt idx="0">
                  <c:v>Salary Cost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8.4620062950515773E-2"/>
                  <c:y val="-7.241746538871139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A02-4C9C-8EFC-109624290245}"/>
                </c:ext>
              </c:extLst>
            </c:dLbl>
            <c:dLbl>
              <c:idx val="1"/>
              <c:layout>
                <c:manualLayout>
                  <c:x val="-4.7011146083619913E-2"/>
                  <c:y val="8.945686900958466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A02-4C9C-8EFC-109624290245}"/>
                </c:ext>
              </c:extLst>
            </c:dLbl>
            <c:dLbl>
              <c:idx val="2"/>
              <c:layout>
                <c:manualLayout>
                  <c:x val="-4.701114608361983E-2"/>
                  <c:y val="0.3109691160809371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A02-4C9C-8EFC-109624290245}"/>
                </c:ext>
              </c:extLst>
            </c:dLbl>
            <c:dLbl>
              <c:idx val="3"/>
              <c:layout>
                <c:manualLayout>
                  <c:x val="-6.1114489908705834E-2"/>
                  <c:y val="0.1916932907348241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A02-4C9C-8EFC-109624290245}"/>
                </c:ext>
              </c:extLst>
            </c:dLbl>
            <c:dLbl>
              <c:idx val="4"/>
              <c:layout>
                <c:manualLayout>
                  <c:x val="-3.7608916866895901E-2"/>
                  <c:y val="9.371671991480298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A02-4C9C-8EFC-109624290245}"/>
                </c:ext>
              </c:extLst>
            </c:dLbl>
            <c:dLbl>
              <c:idx val="5"/>
              <c:layout>
                <c:manualLayout>
                  <c:x val="7.9918948342153615E-2"/>
                  <c:y val="6.389776357827475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A02-4C9C-8EFC-109624290245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Pivot!$K$3:$K$8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Pivot!$L$3:$L$8</c:f>
              <c:numCache>
                <c:formatCode>_(* #,##0_);_(* \(#,##0\);_(* "-"??_);_(@_)</c:formatCode>
                <c:ptCount val="6"/>
                <c:pt idx="0">
                  <c:v>7723936897.1499939</c:v>
                </c:pt>
                <c:pt idx="1">
                  <c:v>8046115598</c:v>
                </c:pt>
                <c:pt idx="2">
                  <c:v>8089964056</c:v>
                </c:pt>
                <c:pt idx="3">
                  <c:v>7712194627</c:v>
                </c:pt>
                <c:pt idx="4">
                  <c:v>7484529236</c:v>
                </c:pt>
                <c:pt idx="5">
                  <c:v>7376908540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A02-4C9C-8EFC-109624290245}"/>
            </c:ext>
          </c:extLst>
        </c:ser>
        <c:ser>
          <c:idx val="1"/>
          <c:order val="1"/>
          <c:tx>
            <c:strRef>
              <c:f>Pivot!$M$2</c:f>
              <c:strCache>
                <c:ptCount val="1"/>
                <c:pt idx="0">
                  <c:v>Profit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5.1712260691981864E-2"/>
                  <c:y val="0.123535676251331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A02-4C9C-8EFC-109624290245}"/>
                </c:ext>
              </c:extLst>
            </c:dLbl>
            <c:dLbl>
              <c:idx val="1"/>
              <c:layout>
                <c:manualLayout>
                  <c:x val="-4.4660588779438924E-2"/>
                  <c:y val="-0.11075612353567627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A02-4C9C-8EFC-109624290245}"/>
                </c:ext>
              </c:extLst>
            </c:dLbl>
            <c:dLbl>
              <c:idx val="2"/>
              <c:layout>
                <c:manualLayout>
                  <c:x val="4.7011146083619877E-3"/>
                  <c:y val="-8.945686900958464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A02-4C9C-8EFC-109624290245}"/>
                </c:ext>
              </c:extLst>
            </c:dLbl>
            <c:dLbl>
              <c:idx val="3"/>
              <c:layout>
                <c:manualLayout>
                  <c:x val="0"/>
                  <c:y val="-5.537806176783812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A02-4C9C-8EFC-109624290245}"/>
                </c:ext>
              </c:extLst>
            </c:dLbl>
            <c:dLbl>
              <c:idx val="4"/>
              <c:layout>
                <c:manualLayout>
                  <c:x val="2.2441754965814457E-2"/>
                  <c:y val="-5.709277182884520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A02-4C9C-8EFC-109624290245}"/>
                </c:ext>
              </c:extLst>
            </c:dLbl>
            <c:dLbl>
              <c:idx val="5"/>
              <c:layout>
                <c:manualLayout>
                  <c:x val="3.163005087327047E-2"/>
                  <c:y val="-4.346927232588516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A02-4C9C-8EFC-109624290245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Pivot!$K$3:$K$8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Pivot!$M$3:$M$8</c:f>
              <c:numCache>
                <c:formatCode>_(* #,##0_);_(* \(#,##0\);_(* "-"??_);_(@_)</c:formatCode>
                <c:ptCount val="6"/>
                <c:pt idx="0">
                  <c:v>-1881784929.0765002</c:v>
                </c:pt>
                <c:pt idx="1">
                  <c:v>1473356357.0900004</c:v>
                </c:pt>
                <c:pt idx="2">
                  <c:v>1532185524.4100003</c:v>
                </c:pt>
                <c:pt idx="3">
                  <c:v>1041502029.1100004</c:v>
                </c:pt>
                <c:pt idx="4">
                  <c:v>1102097854.4400005</c:v>
                </c:pt>
                <c:pt idx="5">
                  <c:v>1023953537.7699993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EA02-4C9C-8EFC-1096242902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2872943"/>
        <c:axId val="802871279"/>
      </c:lineChart>
      <c:catAx>
        <c:axId val="8028729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871279"/>
        <c:crosses val="autoZero"/>
        <c:auto val="1"/>
        <c:lblAlgn val="ctr"/>
        <c:lblOffset val="100"/>
        <c:noMultiLvlLbl val="0"/>
      </c:catAx>
      <c:valAx>
        <c:axId val="802871279"/>
        <c:scaling>
          <c:orientation val="minMax"/>
        </c:scaling>
        <c:delete val="0"/>
        <c:axPos val="l"/>
        <c:numFmt formatCode="_(* #,##0_);_(* \(#,##0\);_(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872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9080296328699653"/>
          <c:y val="0.5676574433690269"/>
          <c:w val="8.5797527623861836E-2"/>
          <c:h val="9.0682132767055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pivotSource>
    <c:name>[Test Penghitungan Performance dan Analysis (HR Analyst).xlsx]Pivot!PivotTable2</c:name>
    <c:fmtId val="24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Pivot!$B$13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Pivot!$A$14:$A$18</c:f>
              <c:strCache>
                <c:ptCount val="5"/>
                <c:pt idx="0">
                  <c:v>Store Name181</c:v>
                </c:pt>
                <c:pt idx="1">
                  <c:v>Store Name409</c:v>
                </c:pt>
                <c:pt idx="2">
                  <c:v>Store Name378</c:v>
                </c:pt>
                <c:pt idx="3">
                  <c:v>Store Name361</c:v>
                </c:pt>
                <c:pt idx="4">
                  <c:v>Store Name234</c:v>
                </c:pt>
              </c:strCache>
            </c:strRef>
          </c:cat>
          <c:val>
            <c:numRef>
              <c:f>Pivot!$B$14:$B$18</c:f>
              <c:numCache>
                <c:formatCode>_(* #,##0_);_(* \(#,##0\);_(* "-"??_);_(@_)</c:formatCode>
                <c:ptCount val="5"/>
                <c:pt idx="0">
                  <c:v>129040587.23540001</c:v>
                </c:pt>
                <c:pt idx="1">
                  <c:v>97064840.981200024</c:v>
                </c:pt>
                <c:pt idx="2">
                  <c:v>94380844.547499999</c:v>
                </c:pt>
                <c:pt idx="3">
                  <c:v>93741281.158000037</c:v>
                </c:pt>
                <c:pt idx="4">
                  <c:v>89435057.04460001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54-484E-A046-2523F3DA36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847838527"/>
        <c:axId val="1847841023"/>
      </c:barChart>
      <c:catAx>
        <c:axId val="1847838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7841023"/>
        <c:crosses val="autoZero"/>
        <c:auto val="1"/>
        <c:lblAlgn val="ctr"/>
        <c:lblOffset val="100"/>
        <c:noMultiLvlLbl val="0"/>
      </c:catAx>
      <c:valAx>
        <c:axId val="1847841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78385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 Penghitungan Performance dan Analysis (HR Analyst).xlsx]Pivot!PivotTable5</c:name>
    <c:fmtId val="28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lumMod val="40000"/>
              <a:lumOff val="60000"/>
            </a:schemeClr>
          </a:solidFill>
          <a:ln w="34925">
            <a:solidFill>
              <a:schemeClr val="tx1">
                <a:lumMod val="15000"/>
                <a:lumOff val="8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FF0000"/>
          </a:solidFill>
          <a:ln w="34925">
            <a:solidFill>
              <a:srgbClr val="FF0000"/>
            </a:solidFill>
          </a:ln>
          <a:effectLst/>
        </c:spPr>
      </c:pivotFmt>
      <c:pivotFmt>
        <c:idx val="5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6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7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  <a:miter lim="800000"/>
          </a:ln>
          <a:effectLst/>
        </c:spPr>
      </c:pivotFmt>
      <c:pivotFmt>
        <c:idx val="8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9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10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11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12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13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14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15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16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17"/>
        <c:spPr>
          <a:solidFill>
            <a:schemeClr val="accent1">
              <a:lumMod val="40000"/>
              <a:lumOff val="60000"/>
            </a:schemeClr>
          </a:solidFill>
          <a:ln w="34925">
            <a:solidFill>
              <a:schemeClr val="tx1">
                <a:lumMod val="15000"/>
                <a:lumOff val="8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19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20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21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22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23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24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25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  <a:miter lim="800000"/>
          </a:ln>
          <a:effectLst/>
        </c:spPr>
      </c:pivotFmt>
      <c:pivotFmt>
        <c:idx val="26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27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28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29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30"/>
        <c:spPr>
          <a:solidFill>
            <a:srgbClr val="FF0000"/>
          </a:solidFill>
          <a:ln w="34925">
            <a:solidFill>
              <a:srgbClr val="FF0000"/>
            </a:solidFill>
          </a:ln>
          <a:effectLst/>
        </c:spPr>
      </c:pivotFmt>
      <c:pivotFmt>
        <c:idx val="31"/>
        <c:spPr>
          <a:solidFill>
            <a:schemeClr val="accent1">
              <a:lumMod val="40000"/>
              <a:lumOff val="60000"/>
            </a:schemeClr>
          </a:solidFill>
          <a:ln w="34925">
            <a:solidFill>
              <a:schemeClr val="tx1">
                <a:lumMod val="15000"/>
                <a:lumOff val="85000"/>
              </a:schemeClr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33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34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35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36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37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38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39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  <a:miter lim="800000"/>
          </a:ln>
          <a:effectLst/>
        </c:spPr>
      </c:pivotFmt>
      <c:pivotFmt>
        <c:idx val="40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41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42"/>
        <c:spPr>
          <a:solidFill>
            <a:srgbClr val="92D050"/>
          </a:solidFill>
          <a:ln w="34925">
            <a:solidFill>
              <a:srgbClr val="92D050"/>
            </a:solidFill>
          </a:ln>
          <a:effectLst/>
        </c:spPr>
      </c:pivotFmt>
      <c:pivotFmt>
        <c:idx val="43"/>
        <c:spPr>
          <a:solidFill>
            <a:schemeClr val="accent4">
              <a:lumMod val="60000"/>
              <a:lumOff val="40000"/>
            </a:schemeClr>
          </a:solidFill>
          <a:ln w="34925">
            <a:solidFill>
              <a:schemeClr val="accent4">
                <a:lumMod val="60000"/>
                <a:lumOff val="40000"/>
              </a:schemeClr>
            </a:solidFill>
          </a:ln>
          <a:effectLst/>
        </c:spPr>
      </c:pivotFmt>
      <c:pivotFmt>
        <c:idx val="44"/>
        <c:spPr>
          <a:solidFill>
            <a:srgbClr val="FF0000"/>
          </a:solidFill>
          <a:ln w="34925">
            <a:solidFill>
              <a:srgbClr val="FF0000"/>
            </a:solidFill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Pivot!$O$44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 w="34925"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 w="3492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431-48B6-8F63-5ACFE3B33B6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349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431-48B6-8F63-5ACFE3B33B61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 w="3492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431-48B6-8F63-5ACFE3B33B6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349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431-48B6-8F63-5ACFE3B33B61}"/>
              </c:ext>
            </c:extLst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 w="3492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431-48B6-8F63-5ACFE3B33B6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349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431-48B6-8F63-5ACFE3B33B61}"/>
              </c:ext>
            </c:extLst>
          </c:dPt>
          <c:dPt>
            <c:idx val="6"/>
            <c:invertIfNegative val="0"/>
            <c:bubble3D val="0"/>
            <c:spPr>
              <a:solidFill>
                <a:srgbClr val="92D050"/>
              </a:solidFill>
              <a:ln w="3492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431-48B6-8F63-5ACFE3B33B6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34925">
                <a:solidFill>
                  <a:schemeClr val="accent4">
                    <a:lumMod val="60000"/>
                    <a:lumOff val="40000"/>
                  </a:schemeClr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E431-48B6-8F63-5ACFE3B33B61}"/>
              </c:ext>
            </c:extLst>
          </c:dPt>
          <c:dPt>
            <c:idx val="8"/>
            <c:invertIfNegative val="0"/>
            <c:bubble3D val="0"/>
            <c:spPr>
              <a:solidFill>
                <a:srgbClr val="92D050"/>
              </a:solidFill>
              <a:ln w="3492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E431-48B6-8F63-5ACFE3B33B61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349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E431-48B6-8F63-5ACFE3B33B61}"/>
              </c:ext>
            </c:extLst>
          </c:dPt>
          <c:dPt>
            <c:idx val="10"/>
            <c:invertIfNegative val="0"/>
            <c:bubble3D val="0"/>
            <c:spPr>
              <a:solidFill>
                <a:srgbClr val="92D050"/>
              </a:solidFill>
              <a:ln w="34925"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E431-48B6-8F63-5ACFE3B33B61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349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E431-48B6-8F63-5ACFE3B33B61}"/>
              </c:ext>
            </c:extLst>
          </c:dPt>
          <c:dPt>
            <c:idx val="12"/>
            <c:invertIfNegative val="0"/>
            <c:bubble3D val="0"/>
            <c:spPr>
              <a:solidFill>
                <a:srgbClr val="FF0000"/>
              </a:solidFill>
              <a:ln w="34925">
                <a:solidFill>
                  <a:srgbClr val="FF000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E431-48B6-8F63-5ACFE3B33B6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Pivot!$M$45:$N$57</c:f>
              <c:multiLvlStrCache>
                <c:ptCount val="13"/>
                <c:lvl>
                  <c:pt idx="0">
                    <c:v>Efficient</c:v>
                  </c:pt>
                  <c:pt idx="1">
                    <c:v>Needs Attention</c:v>
                  </c:pt>
                  <c:pt idx="2">
                    <c:v>Efficient</c:v>
                  </c:pt>
                  <c:pt idx="3">
                    <c:v>Needs Attention</c:v>
                  </c:pt>
                  <c:pt idx="4">
                    <c:v>Efficient</c:v>
                  </c:pt>
                  <c:pt idx="5">
                    <c:v>Needs Attention</c:v>
                  </c:pt>
                  <c:pt idx="6">
                    <c:v>Efficient</c:v>
                  </c:pt>
                  <c:pt idx="7">
                    <c:v>Needs Attention</c:v>
                  </c:pt>
                  <c:pt idx="8">
                    <c:v>Efficient</c:v>
                  </c:pt>
                  <c:pt idx="9">
                    <c:v>Needs Attention</c:v>
                  </c:pt>
                  <c:pt idx="10">
                    <c:v>Efficient</c:v>
                  </c:pt>
                  <c:pt idx="11">
                    <c:v>Needs Attention</c:v>
                  </c:pt>
                  <c:pt idx="12">
                    <c:v>Too High</c:v>
                  </c:pt>
                </c:lvl>
                <c:lvl>
                  <c:pt idx="0">
                    <c:v>June</c:v>
                  </c:pt>
                  <c:pt idx="2">
                    <c:v>May</c:v>
                  </c:pt>
                  <c:pt idx="4">
                    <c:v>April</c:v>
                  </c:pt>
                  <c:pt idx="6">
                    <c:v>March</c:v>
                  </c:pt>
                  <c:pt idx="8">
                    <c:v>February</c:v>
                  </c:pt>
                  <c:pt idx="10">
                    <c:v>January</c:v>
                  </c:pt>
                </c:lvl>
              </c:multiLvlStrCache>
            </c:multiLvlStrRef>
          </c:cat>
          <c:val>
            <c:numRef>
              <c:f>Pivot!$O$45:$O$57</c:f>
              <c:numCache>
                <c:formatCode>0%</c:formatCode>
                <c:ptCount val="13"/>
                <c:pt idx="0">
                  <c:v>0.12100699657336629</c:v>
                </c:pt>
                <c:pt idx="1">
                  <c:v>0.16522684536590809</c:v>
                </c:pt>
                <c:pt idx="2">
                  <c:v>0.118391425208146</c:v>
                </c:pt>
                <c:pt idx="3">
                  <c:v>0.16526859904246727</c:v>
                </c:pt>
                <c:pt idx="4">
                  <c:v>0.11888304326079759</c:v>
                </c:pt>
                <c:pt idx="5">
                  <c:v>0.16674007164314855</c:v>
                </c:pt>
                <c:pt idx="6">
                  <c:v>0.11936114833187139</c:v>
                </c:pt>
                <c:pt idx="7">
                  <c:v>0.16558997772721126</c:v>
                </c:pt>
                <c:pt idx="8">
                  <c:v>0.12000656588563463</c:v>
                </c:pt>
                <c:pt idx="9">
                  <c:v>0.16455745550197665</c:v>
                </c:pt>
                <c:pt idx="10">
                  <c:v>0.12491840745846995</c:v>
                </c:pt>
                <c:pt idx="11">
                  <c:v>0.17737843887595253</c:v>
                </c:pt>
                <c:pt idx="12">
                  <c:v>0.28487729188725058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E431-48B6-8F63-5ACFE3B33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2"/>
        <c:axId val="1915513935"/>
        <c:axId val="1754590191"/>
      </c:barChart>
      <c:catAx>
        <c:axId val="19155139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4590191"/>
        <c:crosses val="autoZero"/>
        <c:auto val="1"/>
        <c:lblAlgn val="ctr"/>
        <c:lblOffset val="100"/>
        <c:noMultiLvlLbl val="0"/>
      </c:catAx>
      <c:valAx>
        <c:axId val="175459019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513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sq" cmpd="sng" algn="ctr">
      <a:solidFill>
        <a:schemeClr val="bg1">
          <a:lumMod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[Test Penghitungan Performance dan Analysis (HR Analyst).xlsx]Pivot!PivotTable6</c:name>
    <c:fmtId val="3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92D050"/>
          </a:solidFill>
          <a:ln>
            <a:solidFill>
              <a:srgbClr val="92D050"/>
            </a:solidFill>
          </a:ln>
          <a:effectLst/>
        </c:spP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rgbClr val="92D050"/>
          </a:solidFill>
          <a:ln>
            <a:solidFill>
              <a:srgbClr val="92D050"/>
            </a:solidFill>
          </a:ln>
          <a:effectLst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92D050"/>
          </a:solidFill>
          <a:ln>
            <a:solidFill>
              <a:srgbClr val="92D050"/>
            </a:solidFill>
          </a:ln>
          <a:effectLst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92D050"/>
          </a:solidFill>
          <a:ln>
            <a:solidFill>
              <a:srgbClr val="92D050"/>
            </a:solidFill>
          </a:ln>
          <a:effectLst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92D050"/>
          </a:solidFill>
          <a:ln>
            <a:solidFill>
              <a:srgbClr val="92D050"/>
            </a:solidFill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Pivot!$O$61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40-4083-BB92-FF0A9764414E}"/>
              </c:ext>
            </c:extLst>
          </c:dPt>
          <c:cat>
            <c:multiLvlStrRef>
              <c:f>Pivot!$M$62:$N$80</c:f>
              <c:multiLvlStrCache>
                <c:ptCount val="19"/>
                <c:lvl>
                  <c:pt idx="0">
                    <c:v>Area Manager2</c:v>
                  </c:pt>
                  <c:pt idx="1">
                    <c:v>Area Manager1</c:v>
                  </c:pt>
                  <c:pt idx="2">
                    <c:v>Area Manager4</c:v>
                  </c:pt>
                  <c:pt idx="3">
                    <c:v>Area Manager25</c:v>
                  </c:pt>
                  <c:pt idx="4">
                    <c:v>Area Manager26</c:v>
                  </c:pt>
                  <c:pt idx="5">
                    <c:v>Area Manager20</c:v>
                  </c:pt>
                  <c:pt idx="6">
                    <c:v>Area Manager19</c:v>
                  </c:pt>
                  <c:pt idx="7">
                    <c:v>Area Manager7</c:v>
                  </c:pt>
                  <c:pt idx="8">
                    <c:v>Area Manager9</c:v>
                  </c:pt>
                  <c:pt idx="9">
                    <c:v>Area Manager6</c:v>
                  </c:pt>
                  <c:pt idx="10">
                    <c:v>Area Manager8</c:v>
                  </c:pt>
                  <c:pt idx="11">
                    <c:v>Area Manager5</c:v>
                  </c:pt>
                  <c:pt idx="12">
                    <c:v>Area Manager14</c:v>
                  </c:pt>
                  <c:pt idx="13">
                    <c:v>Area Manager15</c:v>
                  </c:pt>
                  <c:pt idx="14">
                    <c:v>Area Manager16</c:v>
                  </c:pt>
                  <c:pt idx="15">
                    <c:v>Area Manager12</c:v>
                  </c:pt>
                  <c:pt idx="16">
                    <c:v>Area Manager18</c:v>
                  </c:pt>
                  <c:pt idx="17">
                    <c:v>Area Manager13</c:v>
                  </c:pt>
                  <c:pt idx="18">
                    <c:v>Area Manager17</c:v>
                  </c:pt>
                </c:lvl>
                <c:lvl>
                  <c:pt idx="0">
                    <c:v>Regional Manager1</c:v>
                  </c:pt>
                  <c:pt idx="3">
                    <c:v>Regional Manager7</c:v>
                  </c:pt>
                  <c:pt idx="5">
                    <c:v>Regional Manager5</c:v>
                  </c:pt>
                  <c:pt idx="7">
                    <c:v>Regional Manager2</c:v>
                  </c:pt>
                  <c:pt idx="12">
                    <c:v>Regional Manager4</c:v>
                  </c:pt>
                </c:lvl>
              </c:multiLvlStrCache>
            </c:multiLvlStrRef>
          </c:cat>
          <c:val>
            <c:numRef>
              <c:f>Pivot!$O$62:$O$80</c:f>
              <c:numCache>
                <c:formatCode>_(* #,##0_);_(* \(#,##0\);_(* "-"??_);_(@_)</c:formatCode>
                <c:ptCount val="19"/>
                <c:pt idx="0">
                  <c:v>14078746.044200031</c:v>
                </c:pt>
                <c:pt idx="1">
                  <c:v>46628601.456699975</c:v>
                </c:pt>
                <c:pt idx="2">
                  <c:v>243697006.07639995</c:v>
                </c:pt>
                <c:pt idx="3">
                  <c:v>261455554.00600016</c:v>
                </c:pt>
                <c:pt idx="4">
                  <c:v>281203532.09869999</c:v>
                </c:pt>
                <c:pt idx="5">
                  <c:v>79490209.095200002</c:v>
                </c:pt>
                <c:pt idx="6">
                  <c:v>493050640.84010023</c:v>
                </c:pt>
                <c:pt idx="7">
                  <c:v>144001781.06000003</c:v>
                </c:pt>
                <c:pt idx="8">
                  <c:v>146255274.50789997</c:v>
                </c:pt>
                <c:pt idx="9">
                  <c:v>147987262.67470008</c:v>
                </c:pt>
                <c:pt idx="10">
                  <c:v>206140680.79829982</c:v>
                </c:pt>
                <c:pt idx="11">
                  <c:v>260989899.92730001</c:v>
                </c:pt>
                <c:pt idx="12">
                  <c:v>46798592.035200045</c:v>
                </c:pt>
                <c:pt idx="13">
                  <c:v>106604324.07490009</c:v>
                </c:pt>
                <c:pt idx="14">
                  <c:v>167741480.64640003</c:v>
                </c:pt>
                <c:pt idx="15">
                  <c:v>197729370.56900015</c:v>
                </c:pt>
                <c:pt idx="16">
                  <c:v>211757095.21830013</c:v>
                </c:pt>
                <c:pt idx="17">
                  <c:v>220506639.80160004</c:v>
                </c:pt>
                <c:pt idx="18">
                  <c:v>314047965.79879993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40-4083-BB92-FF0A976441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3607535"/>
        <c:axId val="486263903"/>
      </c:barChart>
      <c:catAx>
        <c:axId val="493607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6263903"/>
        <c:crosses val="autoZero"/>
        <c:auto val="1"/>
        <c:lblAlgn val="ctr"/>
        <c:lblOffset val="100"/>
        <c:noMultiLvlLbl val="0"/>
      </c:catAx>
      <c:valAx>
        <c:axId val="486263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607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3163" y="1500333"/>
            <a:ext cx="7387257" cy="738725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632374" y="1028700"/>
            <a:ext cx="3413934" cy="341393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863737" y="2440148"/>
            <a:ext cx="5916396" cy="5507627"/>
          </a:xfrm>
          <a:custGeom>
            <a:avLst/>
            <a:gdLst/>
            <a:ahLst/>
            <a:cxnLst/>
            <a:rect l="l" t="t" r="r" b="b"/>
            <a:pathLst>
              <a:path w="5916396" h="5507627">
                <a:moveTo>
                  <a:pt x="0" y="0"/>
                </a:moveTo>
                <a:lnTo>
                  <a:pt x="5916396" y="0"/>
                </a:lnTo>
                <a:lnTo>
                  <a:pt x="5916396" y="5507627"/>
                </a:lnTo>
                <a:lnTo>
                  <a:pt x="0" y="5507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08717" y="2416013"/>
            <a:ext cx="706063" cy="639308"/>
          </a:xfrm>
          <a:custGeom>
            <a:avLst/>
            <a:gdLst/>
            <a:ahLst/>
            <a:cxnLst/>
            <a:rect l="l" t="t" r="r" b="b"/>
            <a:pathLst>
              <a:path w="706063" h="639308">
                <a:moveTo>
                  <a:pt x="0" y="0"/>
                </a:moveTo>
                <a:lnTo>
                  <a:pt x="706063" y="0"/>
                </a:lnTo>
                <a:lnTo>
                  <a:pt x="706063" y="639308"/>
                </a:lnTo>
                <a:lnTo>
                  <a:pt x="0" y="639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6221" y="4652184"/>
            <a:ext cx="7720191" cy="160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sz="11920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report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6221" y="5920586"/>
            <a:ext cx="6602343" cy="336119"/>
          </a:xfrm>
          <a:custGeom>
            <a:avLst/>
            <a:gdLst/>
            <a:ahLst/>
            <a:cxnLst/>
            <a:rect l="l" t="t" r="r" b="b"/>
            <a:pathLst>
              <a:path w="6602343" h="336119">
                <a:moveTo>
                  <a:pt x="0" y="0"/>
                </a:moveTo>
                <a:lnTo>
                  <a:pt x="6602343" y="0"/>
                </a:lnTo>
                <a:lnTo>
                  <a:pt x="6602343" y="336119"/>
                </a:lnTo>
                <a:lnTo>
                  <a:pt x="0" y="3361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45465" y="6448040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0"/>
                </a:lnTo>
                <a:lnTo>
                  <a:pt x="0" y="2810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091936" y="552280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3809" y="8936136"/>
            <a:ext cx="4500378" cy="458220"/>
          </a:xfrm>
          <a:custGeom>
            <a:avLst/>
            <a:gdLst/>
            <a:ahLst/>
            <a:cxnLst/>
            <a:rect l="l" t="t" r="r" b="b"/>
            <a:pathLst>
              <a:path w="4500378" h="458220">
                <a:moveTo>
                  <a:pt x="0" y="0"/>
                </a:moveTo>
                <a:lnTo>
                  <a:pt x="4500379" y="0"/>
                </a:lnTo>
                <a:lnTo>
                  <a:pt x="4500379" y="458221"/>
                </a:lnTo>
                <a:lnTo>
                  <a:pt x="0" y="4582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6221" y="3248010"/>
            <a:ext cx="10176802" cy="161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sz="1192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Profit &amp; Efficiency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3855" y="9017559"/>
            <a:ext cx="2990767" cy="25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WWW.REALLYGREATSITE.COM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792856" y="8741720"/>
            <a:ext cx="338855" cy="34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1908" y="6610988"/>
            <a:ext cx="7387257" cy="716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 </a:t>
            </a:r>
          </a:p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RICA KESUMA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0557" y="926237"/>
            <a:ext cx="706063" cy="639308"/>
          </a:xfrm>
          <a:custGeom>
            <a:avLst/>
            <a:gdLst/>
            <a:ahLst/>
            <a:cxnLst/>
            <a:rect l="l" t="t" r="r" b="b"/>
            <a:pathLst>
              <a:path w="706063" h="639308">
                <a:moveTo>
                  <a:pt x="0" y="0"/>
                </a:moveTo>
                <a:lnTo>
                  <a:pt x="706063" y="0"/>
                </a:lnTo>
                <a:lnTo>
                  <a:pt x="706063" y="639308"/>
                </a:lnTo>
                <a:lnTo>
                  <a:pt x="0" y="63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355227" y="-514350"/>
            <a:ext cx="5904073" cy="11980352"/>
            <a:chOff x="0" y="0"/>
            <a:chExt cx="1554982" cy="31553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4982" cy="3155319"/>
            </a:xfrm>
            <a:custGeom>
              <a:avLst/>
              <a:gdLst/>
              <a:ahLst/>
              <a:cxnLst/>
              <a:rect l="l" t="t" r="r" b="b"/>
              <a:pathLst>
                <a:path w="1554982" h="3155319">
                  <a:moveTo>
                    <a:pt x="0" y="0"/>
                  </a:moveTo>
                  <a:lnTo>
                    <a:pt x="1554982" y="0"/>
                  </a:lnTo>
                  <a:lnTo>
                    <a:pt x="1554982" y="3155319"/>
                  </a:lnTo>
                  <a:lnTo>
                    <a:pt x="0" y="3155319"/>
                  </a:lnTo>
                  <a:close/>
                </a:path>
              </a:pathLst>
            </a:custGeom>
            <a:gradFill rotWithShape="1">
              <a:gsLst>
                <a:gs pos="0">
                  <a:srgbClr val="FFF5E9">
                    <a:alpha val="100000"/>
                  </a:srgbClr>
                </a:gs>
                <a:gs pos="50000">
                  <a:srgbClr val="E7E8E4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4982" cy="3193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7498549">
            <a:off x="14571659" y="4508829"/>
            <a:ext cx="3413934" cy="341393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737009" y="1729566"/>
            <a:ext cx="3413934" cy="34139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1737009" y="2460621"/>
            <a:ext cx="4756561" cy="6475516"/>
          </a:xfrm>
          <a:custGeom>
            <a:avLst/>
            <a:gdLst/>
            <a:ahLst/>
            <a:cxnLst/>
            <a:rect l="l" t="t" r="r" b="b"/>
            <a:pathLst>
              <a:path w="4756561" h="6475516">
                <a:moveTo>
                  <a:pt x="0" y="0"/>
                </a:moveTo>
                <a:lnTo>
                  <a:pt x="4756560" y="0"/>
                </a:lnTo>
                <a:lnTo>
                  <a:pt x="4756560" y="6475515"/>
                </a:lnTo>
                <a:lnTo>
                  <a:pt x="0" y="6475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792856" y="8741720"/>
            <a:ext cx="385473" cy="341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2181" y="1598061"/>
            <a:ext cx="12264047" cy="113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Net Sales Performance: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2181" y="2566947"/>
            <a:ext cx="6951625" cy="11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 dirty="0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target vs actual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3D87EC0E-6F20-4BC6-96E6-B8030FA7C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263003"/>
              </p:ext>
            </p:extLst>
          </p:nvPr>
        </p:nvGraphicFramePr>
        <p:xfrm>
          <a:off x="460508" y="3543300"/>
          <a:ext cx="10664692" cy="6360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3809" y="1500333"/>
            <a:ext cx="706063" cy="639308"/>
          </a:xfrm>
          <a:custGeom>
            <a:avLst/>
            <a:gdLst/>
            <a:ahLst/>
            <a:cxnLst/>
            <a:rect l="l" t="t" r="r" b="b"/>
            <a:pathLst>
              <a:path w="706063" h="639308">
                <a:moveTo>
                  <a:pt x="0" y="0"/>
                </a:moveTo>
                <a:lnTo>
                  <a:pt x="706063" y="0"/>
                </a:lnTo>
                <a:lnTo>
                  <a:pt x="706063" y="639308"/>
                </a:lnTo>
                <a:lnTo>
                  <a:pt x="0" y="63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87630" y="1643208"/>
            <a:ext cx="10204063" cy="218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5"/>
              </a:lnSpc>
            </a:pPr>
            <a:r>
              <a:rPr lang="en-US" sz="8315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Comparison of </a:t>
            </a:r>
            <a:r>
              <a:rPr lang="en-US" sz="8315" b="1" dirty="0">
                <a:solidFill>
                  <a:srgbClr val="CA8AE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Profit</a:t>
            </a:r>
            <a:r>
              <a:rPr lang="en-US" sz="8315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and </a:t>
            </a:r>
            <a:r>
              <a:rPr lang="en-US" sz="8315" b="1" dirty="0">
                <a:solidFill>
                  <a:srgbClr val="CA8AE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Salary</a:t>
            </a:r>
            <a:r>
              <a:rPr lang="en-US" sz="8315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Cost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082508" y="7336590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8" y="0"/>
                </a:lnTo>
                <a:lnTo>
                  <a:pt x="5034668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203654" y="3774793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6" y="0"/>
                </a:lnTo>
                <a:lnTo>
                  <a:pt x="2843806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895ED6A-7F33-4F29-A5FB-F82B625102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69378"/>
              </p:ext>
            </p:extLst>
          </p:nvPr>
        </p:nvGraphicFramePr>
        <p:xfrm>
          <a:off x="3048000" y="3562349"/>
          <a:ext cx="12344400" cy="5731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3809" y="1500333"/>
            <a:ext cx="706063" cy="639308"/>
          </a:xfrm>
          <a:custGeom>
            <a:avLst/>
            <a:gdLst/>
            <a:ahLst/>
            <a:cxnLst/>
            <a:rect l="l" t="t" r="r" b="b"/>
            <a:pathLst>
              <a:path w="706063" h="639308">
                <a:moveTo>
                  <a:pt x="0" y="0"/>
                </a:moveTo>
                <a:lnTo>
                  <a:pt x="706063" y="0"/>
                </a:lnTo>
                <a:lnTo>
                  <a:pt x="706063" y="639308"/>
                </a:lnTo>
                <a:lnTo>
                  <a:pt x="0" y="63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86368" y="740113"/>
            <a:ext cx="10325032" cy="113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5 Performing Stores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6914" y="1578338"/>
            <a:ext cx="6153226" cy="11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 dirty="0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Based on Profit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DA239AB-33EB-4247-8A40-2DA059A56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5540478"/>
              </p:ext>
            </p:extLst>
          </p:nvPr>
        </p:nvGraphicFramePr>
        <p:xfrm>
          <a:off x="2895600" y="2859319"/>
          <a:ext cx="12115800" cy="6699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3809" y="1500333"/>
            <a:ext cx="706063" cy="639308"/>
          </a:xfrm>
          <a:custGeom>
            <a:avLst/>
            <a:gdLst/>
            <a:ahLst/>
            <a:cxnLst/>
            <a:rect l="l" t="t" r="r" b="b"/>
            <a:pathLst>
              <a:path w="706063" h="639308">
                <a:moveTo>
                  <a:pt x="0" y="0"/>
                </a:moveTo>
                <a:lnTo>
                  <a:pt x="706063" y="0"/>
                </a:lnTo>
                <a:lnTo>
                  <a:pt x="706063" y="639308"/>
                </a:lnTo>
                <a:lnTo>
                  <a:pt x="0" y="63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40972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3809" y="2392429"/>
            <a:ext cx="7408964" cy="113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AVERAGE OF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3809" y="3340519"/>
            <a:ext cx="5385535" cy="11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 dirty="0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SALARY RATIO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B1FFACA-0B6B-4689-BB8C-C59BEC4C0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159040"/>
              </p:ext>
            </p:extLst>
          </p:nvPr>
        </p:nvGraphicFramePr>
        <p:xfrm>
          <a:off x="6172200" y="876300"/>
          <a:ext cx="11811000" cy="7709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3809" y="1500333"/>
            <a:ext cx="706063" cy="639308"/>
          </a:xfrm>
          <a:custGeom>
            <a:avLst/>
            <a:gdLst/>
            <a:ahLst/>
            <a:cxnLst/>
            <a:rect l="l" t="t" r="r" b="b"/>
            <a:pathLst>
              <a:path w="706063" h="639308">
                <a:moveTo>
                  <a:pt x="0" y="0"/>
                </a:moveTo>
                <a:lnTo>
                  <a:pt x="706063" y="0"/>
                </a:lnTo>
                <a:lnTo>
                  <a:pt x="706063" y="639308"/>
                </a:lnTo>
                <a:lnTo>
                  <a:pt x="0" y="63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52454" y="1609796"/>
            <a:ext cx="5630367" cy="7443995"/>
          </a:xfrm>
          <a:custGeom>
            <a:avLst/>
            <a:gdLst/>
            <a:ahLst/>
            <a:cxnLst/>
            <a:rect l="l" t="t" r="r" b="b"/>
            <a:pathLst>
              <a:path w="5630367" h="7443995">
                <a:moveTo>
                  <a:pt x="0" y="0"/>
                </a:moveTo>
                <a:lnTo>
                  <a:pt x="5630368" y="0"/>
                </a:lnTo>
                <a:lnTo>
                  <a:pt x="5630368" y="7443995"/>
                </a:lnTo>
                <a:lnTo>
                  <a:pt x="0" y="7443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257401"/>
            <a:ext cx="12932226" cy="1130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Top 5 Highest Profit-Contributing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4559" y="3192643"/>
            <a:ext cx="10094445" cy="112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15"/>
              </a:lnSpc>
            </a:pPr>
            <a:r>
              <a:rPr lang="en-US" sz="8315" b="1" dirty="0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Regional and Area Managers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584416" y="3175293"/>
            <a:ext cx="2204928" cy="220492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755858" y="4457700"/>
            <a:ext cx="2204928" cy="220492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gradFill>
                <a:gsLst>
                  <a:gs pos="0">
                    <a:srgbClr val="B87BA1">
                      <a:alpha val="100000"/>
                    </a:srgbClr>
                  </a:gs>
                  <a:gs pos="100000">
                    <a:srgbClr val="E7E8E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316162" y="-1284995"/>
            <a:ext cx="7315200" cy="3604399"/>
          </a:xfrm>
          <a:custGeom>
            <a:avLst/>
            <a:gdLst/>
            <a:ahLst/>
            <a:cxnLst/>
            <a:rect l="l" t="t" r="r" b="b"/>
            <a:pathLst>
              <a:path w="7315200" h="3604399">
                <a:moveTo>
                  <a:pt x="0" y="0"/>
                </a:moveTo>
                <a:lnTo>
                  <a:pt x="7315200" y="0"/>
                </a:lnTo>
                <a:lnTo>
                  <a:pt x="7315200" y="3604398"/>
                </a:lnTo>
                <a:lnTo>
                  <a:pt x="0" y="3604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6BDC91F6-E3F0-48A8-ADDA-4143A73ADC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7922841"/>
              </p:ext>
            </p:extLst>
          </p:nvPr>
        </p:nvGraphicFramePr>
        <p:xfrm>
          <a:off x="1064560" y="4152900"/>
          <a:ext cx="9497821" cy="586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C2F6F">
                <a:alpha val="100000"/>
              </a:srgbClr>
            </a:gs>
            <a:gs pos="100000">
              <a:srgbClr val="490F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3809" y="1500333"/>
            <a:ext cx="706063" cy="639308"/>
          </a:xfrm>
          <a:custGeom>
            <a:avLst/>
            <a:gdLst/>
            <a:ahLst/>
            <a:cxnLst/>
            <a:rect l="l" t="t" r="r" b="b"/>
            <a:pathLst>
              <a:path w="706063" h="639308">
                <a:moveTo>
                  <a:pt x="0" y="0"/>
                </a:moveTo>
                <a:lnTo>
                  <a:pt x="706063" y="0"/>
                </a:lnTo>
                <a:lnTo>
                  <a:pt x="706063" y="639308"/>
                </a:lnTo>
                <a:lnTo>
                  <a:pt x="0" y="639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3809" y="8936136"/>
            <a:ext cx="4500378" cy="458220"/>
          </a:xfrm>
          <a:custGeom>
            <a:avLst/>
            <a:gdLst/>
            <a:ahLst/>
            <a:cxnLst/>
            <a:rect l="l" t="t" r="r" b="b"/>
            <a:pathLst>
              <a:path w="4500378" h="458220">
                <a:moveTo>
                  <a:pt x="0" y="0"/>
                </a:moveTo>
                <a:lnTo>
                  <a:pt x="4500379" y="0"/>
                </a:lnTo>
                <a:lnTo>
                  <a:pt x="4500379" y="458221"/>
                </a:lnTo>
                <a:lnTo>
                  <a:pt x="0" y="45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24608" y="1629023"/>
            <a:ext cx="2141417" cy="298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43855" y="9017559"/>
            <a:ext cx="2990767" cy="25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 b="1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WWW.REALLYGREATSITE.COM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579417" y="8585700"/>
            <a:ext cx="1075518" cy="708583"/>
            <a:chOff x="0" y="0"/>
            <a:chExt cx="283264" cy="1866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264" cy="186623"/>
            </a:xfrm>
            <a:custGeom>
              <a:avLst/>
              <a:gdLst/>
              <a:ahLst/>
              <a:cxnLst/>
              <a:rect l="l" t="t" r="r" b="b"/>
              <a:pathLst>
                <a:path w="283264" h="186623">
                  <a:moveTo>
                    <a:pt x="0" y="0"/>
                  </a:moveTo>
                  <a:lnTo>
                    <a:pt x="283264" y="0"/>
                  </a:lnTo>
                  <a:lnTo>
                    <a:pt x="283264" y="186623"/>
                  </a:lnTo>
                  <a:lnTo>
                    <a:pt x="0" y="186623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3264" cy="224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92856" y="8741720"/>
            <a:ext cx="385473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6"/>
              </a:lnSpc>
              <a:spcBef>
                <a:spcPct val="0"/>
              </a:spcBef>
            </a:pPr>
            <a:r>
              <a:rPr lang="en-US" sz="1940" b="1" dirty="0">
                <a:solidFill>
                  <a:srgbClr val="3D2882"/>
                </a:solidFill>
                <a:latin typeface="Raleway Bold"/>
                <a:ea typeface="Raleway Bold"/>
                <a:cs typeface="Raleway Bold"/>
                <a:sym typeface="Raleway Bold"/>
              </a:rPr>
              <a:t>07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382854" y="2139641"/>
            <a:ext cx="5522291" cy="552229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87BA1">
                    <a:alpha val="100000"/>
                  </a:srgbClr>
                </a:gs>
                <a:gs pos="100000">
                  <a:srgbClr val="E7E8E4">
                    <a:alpha val="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1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34622" y="4052937"/>
            <a:ext cx="6229901" cy="232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84335" y="4052933"/>
            <a:ext cx="3877436" cy="232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82"/>
              </a:lnSpc>
            </a:pPr>
            <a:r>
              <a:rPr lang="en-US" sz="17182" b="1">
                <a:solidFill>
                  <a:srgbClr val="D563A1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you!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163023" y="4969027"/>
            <a:ext cx="5034668" cy="2810260"/>
          </a:xfrm>
          <a:custGeom>
            <a:avLst/>
            <a:gdLst/>
            <a:ahLst/>
            <a:cxnLst/>
            <a:rect l="l" t="t" r="r" b="b"/>
            <a:pathLst>
              <a:path w="5034668" h="2810260">
                <a:moveTo>
                  <a:pt x="0" y="0"/>
                </a:moveTo>
                <a:lnTo>
                  <a:pt x="5034669" y="0"/>
                </a:lnTo>
                <a:lnTo>
                  <a:pt x="5034669" y="2810261"/>
                </a:lnTo>
                <a:lnTo>
                  <a:pt x="0" y="28102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144121" y="2562375"/>
            <a:ext cx="2843806" cy="1587361"/>
          </a:xfrm>
          <a:custGeom>
            <a:avLst/>
            <a:gdLst/>
            <a:ahLst/>
            <a:cxnLst/>
            <a:rect l="l" t="t" r="r" b="b"/>
            <a:pathLst>
              <a:path w="2843806" h="1587361">
                <a:moveTo>
                  <a:pt x="0" y="0"/>
                </a:moveTo>
                <a:lnTo>
                  <a:pt x="2843807" y="0"/>
                </a:lnTo>
                <a:lnTo>
                  <a:pt x="2843807" y="1587361"/>
                </a:lnTo>
                <a:lnTo>
                  <a:pt x="0" y="1587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063235" y="6053340"/>
            <a:ext cx="4161530" cy="603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6"/>
              </a:lnSpc>
              <a:spcBef>
                <a:spcPct val="0"/>
              </a:spcBef>
            </a:pPr>
            <a:r>
              <a:rPr lang="en-US" sz="174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ANALYSIS IS KEY TO BUSINESS GROWTH AND SUCCESS!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111</Words>
  <Application>Microsoft Office PowerPoint</Application>
  <PresentationFormat>Custom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Bebas Neue Bold</vt:lpstr>
      <vt:lpstr>Raleway Bold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cp:lastModifiedBy>Arif Prayogo</cp:lastModifiedBy>
  <cp:revision>3</cp:revision>
  <dcterms:created xsi:type="dcterms:W3CDTF">2006-08-16T00:00:00Z</dcterms:created>
  <dcterms:modified xsi:type="dcterms:W3CDTF">2025-07-31T02:24:26Z</dcterms:modified>
  <dc:identifier>DAGum1ao4YE</dc:identifier>
</cp:coreProperties>
</file>